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4660"/>
  </p:normalViewPr>
  <p:slideViewPr>
    <p:cSldViewPr>
      <p:cViewPr varScale="1">
        <p:scale>
          <a:sx n="110" d="100"/>
          <a:sy n="110" d="100"/>
        </p:scale>
        <p:origin x="19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3EA0B7-5133-466C-A0EE-37D42F6481C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79AE48-4AFD-4EC9-ABE1-84F11C00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7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E3A0-4C15-4625-84E1-9BA66A3FD4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FDA6-EBD1-4754-8C78-B9B43C1B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9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E3A0-4C15-4625-84E1-9BA66A3FD4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FDA6-EBD1-4754-8C78-B9B43C1B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7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E3A0-4C15-4625-84E1-9BA66A3FD4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FDA6-EBD1-4754-8C78-B9B43C1B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2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E3A0-4C15-4625-84E1-9BA66A3FD4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FDA6-EBD1-4754-8C78-B9B43C1B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3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E3A0-4C15-4625-84E1-9BA66A3FD4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FDA6-EBD1-4754-8C78-B9B43C1B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1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E3A0-4C15-4625-84E1-9BA66A3FD4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FDA6-EBD1-4754-8C78-B9B43C1B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2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E3A0-4C15-4625-84E1-9BA66A3FD4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FDA6-EBD1-4754-8C78-B9B43C1B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5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E3A0-4C15-4625-84E1-9BA66A3FD4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FDA6-EBD1-4754-8C78-B9B43C1B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E3A0-4C15-4625-84E1-9BA66A3FD4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FDA6-EBD1-4754-8C78-B9B43C1B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E3A0-4C15-4625-84E1-9BA66A3FD4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FDA6-EBD1-4754-8C78-B9B43C1B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9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E3A0-4C15-4625-84E1-9BA66A3FD4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FDA6-EBD1-4754-8C78-B9B43C1B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CE3A0-4C15-4625-84E1-9BA66A3FD4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FDA6-EBD1-4754-8C78-B9B43C1B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0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://gaughanscience.weebly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s://goo.gl/65ZwuD" TargetMode="External"/><Relationship Id="rId5" Type="http://schemas.openxmlformats.org/officeDocument/2006/relationships/image" Target="../media/image4.png"/><Relationship Id="rId10" Type="http://schemas.openxmlformats.org/officeDocument/2006/relationships/hyperlink" Target="mailto:bridget.gaughan@ccboe.net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53" y="2794836"/>
            <a:ext cx="2289127" cy="2321942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29684" y="199800"/>
            <a:ext cx="2903918" cy="2608224"/>
            <a:chOff x="178953" y="217406"/>
            <a:chExt cx="3026432" cy="190500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953" y="217406"/>
              <a:ext cx="3026432" cy="1905001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498112" y="399158"/>
              <a:ext cx="2662960" cy="247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u="sng" dirty="0" smtClean="0">
                  <a:latin typeface="HelloKayMaySquisht" panose="02000603000000000000" pitchFamily="2" charset="0"/>
                  <a:ea typeface="HelloKayMaySquisht" panose="02000603000000000000" pitchFamily="2" charset="0"/>
                </a:rPr>
                <a:t>What to Expect… </a:t>
              </a:r>
              <a:endParaRPr lang="en-US" sz="1600" b="1" u="sng" dirty="0">
                <a:latin typeface="HelloKayMaySquisht" panose="02000603000000000000" pitchFamily="2" charset="0"/>
                <a:ea typeface="HelloKayMaySquisht" panose="02000603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76600" y="37824"/>
            <a:ext cx="2526397" cy="1713868"/>
            <a:chOff x="3276600" y="37824"/>
            <a:chExt cx="2526397" cy="1713868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6600" y="37824"/>
              <a:ext cx="2362200" cy="171386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539134" y="239500"/>
              <a:ext cx="22638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>
                  <a:latin typeface="HelloBirdie" panose="02000603000000000000" pitchFamily="2" charset="0"/>
                  <a:ea typeface="HelloBirdie" panose="02000603000000000000" pitchFamily="2" charset="0"/>
                </a:rPr>
                <a:t>Science </a:t>
              </a:r>
              <a:r>
                <a:rPr lang="en-US" b="1" u="sng" dirty="0" smtClean="0">
                  <a:latin typeface="HelloBirdie" panose="02000603000000000000" pitchFamily="2" charset="0"/>
                  <a:ea typeface="HelloBirdie" panose="02000603000000000000" pitchFamily="2" charset="0"/>
                </a:rPr>
                <a:t>Supplies</a:t>
              </a:r>
              <a:r>
                <a:rPr lang="en-US" b="1" dirty="0" smtClean="0">
                  <a:latin typeface="HelloBirdie" panose="02000603000000000000" pitchFamily="2" charset="0"/>
                  <a:ea typeface="HelloBirdie" panose="02000603000000000000" pitchFamily="2" charset="0"/>
                </a:rPr>
                <a:t>: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03788" y="52074"/>
            <a:ext cx="3005913" cy="1751692"/>
            <a:chOff x="6172200" y="73571"/>
            <a:chExt cx="2837501" cy="16781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73571"/>
              <a:ext cx="2837501" cy="1678121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762761" y="312095"/>
              <a:ext cx="2057400" cy="294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u="sng" dirty="0" smtClean="0">
                  <a:latin typeface="HelloArchitect" panose="02000603000000000000" pitchFamily="2" charset="0"/>
                  <a:ea typeface="HelloArchitect" panose="02000603000000000000" pitchFamily="2" charset="0"/>
                </a:rPr>
                <a:t>Contact </a:t>
              </a:r>
              <a:r>
                <a:rPr lang="en-US" sz="1400" b="1" u="sng" dirty="0">
                  <a:latin typeface="HelloArchitect" panose="02000603000000000000" pitchFamily="2" charset="0"/>
                  <a:ea typeface="HelloArchitect" panose="02000603000000000000" pitchFamily="2" charset="0"/>
                </a:rPr>
                <a:t>Information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42136" y="1787439"/>
            <a:ext cx="3161652" cy="2174962"/>
            <a:chOff x="2743200" y="1803767"/>
            <a:chExt cx="3260588" cy="215863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3200" y="1803767"/>
              <a:ext cx="3260588" cy="2158634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3301574" y="2199673"/>
              <a:ext cx="2120388" cy="824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HelloAntsClose" panose="02000603000000000000" pitchFamily="2" charset="0"/>
                  <a:ea typeface="HelloAntsClose" panose="02000603000000000000" pitchFamily="2" charset="0"/>
                </a:rPr>
                <a:t>6</a:t>
              </a:r>
              <a:r>
                <a:rPr lang="en-US" sz="2400" b="1" baseline="30000" dirty="0" smtClean="0">
                  <a:latin typeface="HelloAntsClose" panose="02000603000000000000" pitchFamily="2" charset="0"/>
                  <a:ea typeface="HelloAntsClose" panose="02000603000000000000" pitchFamily="2" charset="0"/>
                </a:rPr>
                <a:t>th</a:t>
              </a:r>
              <a:r>
                <a:rPr lang="en-US" sz="2400" b="1" dirty="0" smtClean="0">
                  <a:latin typeface="HelloAntsClose" panose="02000603000000000000" pitchFamily="2" charset="0"/>
                  <a:ea typeface="HelloAntsClose" panose="02000603000000000000" pitchFamily="2" charset="0"/>
                </a:rPr>
                <a:t> Grade Science</a:t>
              </a:r>
              <a:endParaRPr lang="en-US" sz="2400" b="1" dirty="0">
                <a:latin typeface="HelloAntsClose" panose="02000603000000000000" pitchFamily="2" charset="0"/>
                <a:ea typeface="HelloAntsClose" panose="02000603000000000000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029786" y="1868208"/>
            <a:ext cx="2987273" cy="3090480"/>
            <a:chOff x="6019800" y="1803766"/>
            <a:chExt cx="2987273" cy="309048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9800" y="1803766"/>
              <a:ext cx="2987273" cy="309048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6534696" y="2153441"/>
              <a:ext cx="23695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HelloHappy" panose="02000603000000000000" pitchFamily="2" charset="0"/>
                  <a:ea typeface="HelloHappy" panose="02000603000000000000" pitchFamily="2" charset="0"/>
                </a:rPr>
                <a:t>Classroom Procedures:</a:t>
              </a:r>
              <a:endParaRPr lang="en-US" sz="1400" b="1" dirty="0">
                <a:latin typeface="HelloHappy" panose="02000603000000000000" pitchFamily="2" charset="0"/>
                <a:ea typeface="HelloHappy" panose="02000603000000000000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28590" y="3962401"/>
            <a:ext cx="3391210" cy="931845"/>
            <a:chOff x="2628590" y="3962401"/>
            <a:chExt cx="3391210" cy="93184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8590" y="3962401"/>
              <a:ext cx="3391210" cy="931845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3316800" y="4081336"/>
              <a:ext cx="21228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HelloSydney" panose="02000603000000000000" pitchFamily="2" charset="0"/>
                  <a:ea typeface="HelloSydney" panose="02000603000000000000" pitchFamily="2" charset="0"/>
                </a:rPr>
                <a:t>2017-2018</a:t>
              </a:r>
              <a:endParaRPr lang="en-US" sz="4000" b="1" dirty="0">
                <a:latin typeface="HelloSydney" panose="02000603000000000000" pitchFamily="2" charset="0"/>
                <a:ea typeface="HelloSydney" panose="02000603000000000000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6967" y="5116778"/>
            <a:ext cx="8657273" cy="1588822"/>
            <a:chOff x="229759" y="5029200"/>
            <a:chExt cx="8684481" cy="16764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759" y="5029200"/>
              <a:ext cx="8684481" cy="16764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952500" y="5181600"/>
              <a:ext cx="7214038" cy="389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HelloNorthwestye" panose="02000603000000000000" pitchFamily="2" charset="0"/>
                  <a:ea typeface="HelloNorthwestye" panose="02000603000000000000" pitchFamily="2" charset="0"/>
                </a:rPr>
                <a:t>Welcome to </a:t>
              </a:r>
              <a:r>
                <a:rPr lang="en-US" b="1" u="sng" dirty="0" smtClean="0">
                  <a:latin typeface="HelloNorthwestye" panose="02000603000000000000" pitchFamily="2" charset="0"/>
                  <a:ea typeface="HelloNorthwestye" panose="02000603000000000000" pitchFamily="2" charset="0"/>
                </a:rPr>
                <a:t>6</a:t>
              </a:r>
              <a:r>
                <a:rPr lang="en-US" b="1" u="sng" baseline="30000" dirty="0" smtClean="0">
                  <a:latin typeface="HelloNorthwestye" panose="02000603000000000000" pitchFamily="2" charset="0"/>
                  <a:ea typeface="HelloNorthwestye" panose="02000603000000000000" pitchFamily="2" charset="0"/>
                </a:rPr>
                <a:t>th</a:t>
              </a:r>
              <a:r>
                <a:rPr lang="en-US" b="1" u="sng" dirty="0" smtClean="0">
                  <a:latin typeface="HelloNorthwestye" panose="02000603000000000000" pitchFamily="2" charset="0"/>
                  <a:ea typeface="HelloNorthwestye" panose="02000603000000000000" pitchFamily="2" charset="0"/>
                </a:rPr>
                <a:t> </a:t>
              </a:r>
              <a:r>
                <a:rPr lang="en-US" b="1" u="sng" dirty="0" smtClean="0">
                  <a:latin typeface="HelloNorthwestye" panose="02000603000000000000" pitchFamily="2" charset="0"/>
                  <a:ea typeface="HelloNorthwestye" panose="02000603000000000000" pitchFamily="2" charset="0"/>
                </a:rPr>
                <a:t>Grade Earth Science</a:t>
              </a:r>
              <a:r>
                <a:rPr lang="en-US" b="1" u="sng" dirty="0" smtClean="0">
                  <a:latin typeface="HelloNorthwestye" panose="02000603000000000000" pitchFamily="2" charset="0"/>
                  <a:ea typeface="HelloNorthwestye" panose="02000603000000000000" pitchFamily="2" charset="0"/>
                </a:rPr>
                <a:t>!</a:t>
              </a:r>
              <a:endParaRPr lang="en-US" u="sng" dirty="0">
                <a:latin typeface="HelloNorthwestye" panose="02000603000000000000" pitchFamily="2" charset="0"/>
                <a:ea typeface="HelloNorthwestye" panose="02000603000000000000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345400" y="2991390"/>
            <a:ext cx="2132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HelloHelicopter" panose="02000603000000000000" pitchFamily="2" charset="0"/>
                <a:ea typeface="HelloHelicopter" panose="02000603000000000000" pitchFamily="2" charset="0"/>
              </a:rPr>
              <a:t>Ms. </a:t>
            </a:r>
            <a:r>
              <a:rPr lang="en-US" sz="3200" b="1" dirty="0" err="1" smtClean="0">
                <a:latin typeface="HelloHelicopter" panose="02000603000000000000" pitchFamily="2" charset="0"/>
                <a:ea typeface="HelloHelicopter" panose="02000603000000000000" pitchFamily="2" charset="0"/>
              </a:rPr>
              <a:t>Gaughan</a:t>
            </a:r>
            <a:endParaRPr lang="en-US" sz="3200" b="1" dirty="0" smtClean="0">
              <a:latin typeface="HelloHelicopter" panose="02000603000000000000" pitchFamily="2" charset="0"/>
              <a:ea typeface="HelloHelicopter" panose="02000603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7655" y="756422"/>
            <a:ext cx="27409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loKayMaySquisht" panose="02000603000000000000" pitchFamily="2" charset="0"/>
                <a:ea typeface="HelloKayMaySquisht" panose="02000603000000000000" pitchFamily="2" charset="0"/>
              </a:rPr>
              <a:t>I expect you to respect me, your classmates, and yourself at all times. </a:t>
            </a:r>
          </a:p>
          <a:p>
            <a:pPr algn="ctr"/>
            <a:r>
              <a:rPr lang="en-US" sz="1400" dirty="0" smtClean="0">
                <a:latin typeface="HelloKayMaySquisht" panose="02000603000000000000" pitchFamily="2" charset="0"/>
                <a:ea typeface="HelloKayMaySquisht" panose="02000603000000000000" pitchFamily="2" charset="0"/>
              </a:rPr>
              <a:t>Science is challenging, interesting</a:t>
            </a:r>
            <a:r>
              <a:rPr lang="en-US" sz="1400" dirty="0" smtClean="0">
                <a:latin typeface="HelloKayMaySquisht" panose="02000603000000000000" pitchFamily="2" charset="0"/>
                <a:ea typeface="HelloKayMaySquisht" panose="02000603000000000000" pitchFamily="2" charset="0"/>
              </a:rPr>
              <a:t>, and fun so </a:t>
            </a:r>
            <a:r>
              <a:rPr lang="en-US" sz="1400" dirty="0" smtClean="0">
                <a:latin typeface="HelloKayMaySquisht" panose="02000603000000000000" pitchFamily="2" charset="0"/>
                <a:ea typeface="HelloKayMaySquisht" panose="02000603000000000000" pitchFamily="2" charset="0"/>
              </a:rPr>
              <a:t>I always expect your </a:t>
            </a:r>
            <a:r>
              <a:rPr lang="en-US" sz="1400" u="sng" dirty="0" smtClean="0">
                <a:latin typeface="HelloKayMaySquisht" panose="02000603000000000000" pitchFamily="2" charset="0"/>
                <a:ea typeface="HelloKayMaySquisht" panose="02000603000000000000" pitchFamily="2" charset="0"/>
              </a:rPr>
              <a:t>absolute best effort</a:t>
            </a:r>
            <a:r>
              <a:rPr lang="en-US" sz="1400" dirty="0" smtClean="0">
                <a:latin typeface="HelloKayMaySquisht" panose="02000603000000000000" pitchFamily="2" charset="0"/>
                <a:ea typeface="HelloKayMaySquisht" panose="02000603000000000000" pitchFamily="2" charset="0"/>
              </a:rPr>
              <a:t>.</a:t>
            </a:r>
            <a:endParaRPr lang="en-US" sz="1400" dirty="0">
              <a:latin typeface="HelloKayMaySquisht" panose="02000603000000000000" pitchFamily="2" charset="0"/>
              <a:ea typeface="HelloKayMaySquisht" panose="02000603000000000000" pitchFamily="2" charset="0"/>
            </a:endParaRPr>
          </a:p>
          <a:p>
            <a:pPr algn="ctr"/>
            <a:r>
              <a:rPr lang="en-US" sz="1400" dirty="0" smtClean="0">
                <a:latin typeface="HelloKayMaySquisht" panose="02000603000000000000" pitchFamily="2" charset="0"/>
                <a:ea typeface="HelloKayMaySquisht" panose="02000603000000000000" pitchFamily="2" charset="0"/>
              </a:rPr>
              <a:t>Be sure to look out for information &amp; updates about </a:t>
            </a:r>
            <a:r>
              <a:rPr lang="en-US" sz="1400" u="sng" dirty="0" smtClean="0">
                <a:latin typeface="HelloKayMaySquisht" panose="02000603000000000000" pitchFamily="2" charset="0"/>
                <a:ea typeface="HelloKayMaySquisht" panose="02000603000000000000" pitchFamily="2" charset="0"/>
              </a:rPr>
              <a:t>SPACE CAMP</a:t>
            </a:r>
            <a:r>
              <a:rPr lang="en-US" sz="1400" dirty="0" smtClean="0">
                <a:latin typeface="HelloKayMaySquisht" panose="02000603000000000000" pitchFamily="2" charset="0"/>
                <a:ea typeface="HelloKayMaySquisht" panose="02000603000000000000" pitchFamily="2" charset="0"/>
              </a:rPr>
              <a:t>!!</a:t>
            </a:r>
          </a:p>
          <a:p>
            <a:pPr algn="ctr"/>
            <a:r>
              <a:rPr lang="en-US" sz="1400" dirty="0" smtClean="0">
                <a:latin typeface="HelloKayMaySquisht" panose="02000603000000000000" pitchFamily="2" charset="0"/>
                <a:ea typeface="HelloKayMaySquisht" panose="02000603000000000000" pitchFamily="2" charset="0"/>
              </a:rPr>
              <a:t>Please email me with any questions or concerns!</a:t>
            </a:r>
            <a:endParaRPr lang="en-US" sz="1400" dirty="0">
              <a:latin typeface="HelloKayMaySquisht" panose="02000603000000000000" pitchFamily="2" charset="0"/>
              <a:ea typeface="HelloKayMaySquisht" panose="02000603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0954" y="552171"/>
            <a:ext cx="23904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HelloBirdie" panose="02000603000000000000" pitchFamily="2" charset="0"/>
                <a:ea typeface="HelloBirdie" panose="02000603000000000000" pitchFamily="2" charset="0"/>
              </a:rPr>
              <a:t>2</a:t>
            </a:r>
            <a:r>
              <a:rPr lang="en-US" sz="1400" dirty="0" smtClean="0">
                <a:latin typeface="HelloBirdie" panose="02000603000000000000" pitchFamily="2" charset="0"/>
                <a:ea typeface="HelloBirdie" panose="02000603000000000000" pitchFamily="2" charset="0"/>
              </a:rPr>
              <a:t> </a:t>
            </a:r>
            <a:r>
              <a:rPr lang="en-US" sz="1400" dirty="0" smtClean="0">
                <a:latin typeface="HelloBirdie" panose="02000603000000000000" pitchFamily="2" charset="0"/>
                <a:ea typeface="HelloBirdie" panose="02000603000000000000" pitchFamily="2" charset="0"/>
              </a:rPr>
              <a:t>composition notebooks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HelloBirdie" panose="02000603000000000000" pitchFamily="2" charset="0"/>
                <a:ea typeface="HelloBirdie" panose="02000603000000000000" pitchFamily="2" charset="0"/>
              </a:rPr>
              <a:t>Pencil/pen/colored pencils inside a pencil pouch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HelloBirdie" panose="02000603000000000000" pitchFamily="2" charset="0"/>
                <a:ea typeface="HelloBirdie" panose="02000603000000000000" pitchFamily="2" charset="0"/>
              </a:rPr>
              <a:t>Bottle glue</a:t>
            </a:r>
            <a:endParaRPr lang="en-US" sz="1400" dirty="0" smtClean="0">
              <a:latin typeface="HelloBirdie" panose="02000603000000000000" pitchFamily="2" charset="0"/>
              <a:ea typeface="HelloBirdie" panose="02000603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83056" y="593066"/>
            <a:ext cx="22793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Remind: </a:t>
            </a:r>
            <a:r>
              <a:rPr lang="en-US" sz="13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text @</a:t>
            </a:r>
            <a:r>
              <a:rPr lang="en-US" sz="1300" dirty="0" err="1" smtClean="0">
                <a:latin typeface="HelloArchitect" panose="02000603000000000000" pitchFamily="2" charset="0"/>
                <a:ea typeface="HelloArchitect" panose="02000603000000000000" pitchFamily="2" charset="0"/>
              </a:rPr>
              <a:t>gaughans</a:t>
            </a:r>
            <a:r>
              <a:rPr lang="en-US" sz="13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 to #81010</a:t>
            </a:r>
            <a:r>
              <a:rPr lang="en-US" sz="13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 </a:t>
            </a:r>
          </a:p>
          <a:p>
            <a:pPr algn="ctr"/>
            <a:r>
              <a:rPr lang="en-US" sz="1300" b="1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email: </a:t>
            </a:r>
            <a:r>
              <a:rPr lang="en-US" sz="1300" dirty="0" smtClean="0">
                <a:latin typeface="HelloArchitect" panose="02000603000000000000" pitchFamily="2" charset="0"/>
                <a:ea typeface="HelloArchitect" panose="02000603000000000000" pitchFamily="2" charset="0"/>
                <a:hlinkClick r:id="rId10"/>
              </a:rPr>
              <a:t>bridget.gaughan@ccboe.net</a:t>
            </a:r>
            <a:endParaRPr lang="en-US" sz="1300" dirty="0" smtClean="0">
              <a:latin typeface="HelloArchitect" panose="02000603000000000000" pitchFamily="2" charset="0"/>
              <a:ea typeface="HelloArchitect" panose="02000603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0024" y="2480670"/>
            <a:ext cx="24334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200" dirty="0" smtClean="0">
                <a:latin typeface="HelloHappy" panose="02000603000000000000" pitchFamily="2" charset="0"/>
                <a:ea typeface="HelloHappy" panose="02000603000000000000" pitchFamily="2" charset="0"/>
              </a:rPr>
              <a:t>Daily </a:t>
            </a:r>
            <a:r>
              <a:rPr lang="en-US" sz="1200" dirty="0" smtClean="0">
                <a:latin typeface="HelloHappy" panose="02000603000000000000" pitchFamily="2" charset="0"/>
                <a:ea typeface="HelloHappy" panose="02000603000000000000" pitchFamily="2" charset="0"/>
              </a:rPr>
              <a:t>warm ups </a:t>
            </a:r>
            <a:r>
              <a:rPr lang="en-US" sz="1200" b="1" dirty="0" smtClean="0">
                <a:latin typeface="HelloHappy" panose="02000603000000000000" pitchFamily="2" charset="0"/>
                <a:ea typeface="HelloHappy" panose="02000603000000000000" pitchFamily="2" charset="0"/>
              </a:rPr>
              <a:t>(this notebook stays in my room)</a:t>
            </a:r>
            <a:endParaRPr lang="en-US" sz="1200" b="1" dirty="0" smtClean="0">
              <a:latin typeface="HelloHappy" panose="02000603000000000000" pitchFamily="2" charset="0"/>
              <a:ea typeface="HelloHappy" panose="02000603000000000000" pitchFamily="2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200" dirty="0" smtClean="0">
                <a:latin typeface="HelloHappy" panose="02000603000000000000" pitchFamily="2" charset="0"/>
                <a:ea typeface="HelloHappy" panose="02000603000000000000" pitchFamily="2" charset="0"/>
              </a:rPr>
              <a:t>Interactive </a:t>
            </a:r>
            <a:r>
              <a:rPr lang="en-US" sz="1200" dirty="0" smtClean="0">
                <a:latin typeface="HelloHappy" panose="02000603000000000000" pitchFamily="2" charset="0"/>
                <a:ea typeface="HelloHappy" panose="02000603000000000000" pitchFamily="2" charset="0"/>
              </a:rPr>
              <a:t>notebooks (notes and handouts- </a:t>
            </a:r>
            <a:r>
              <a:rPr lang="en-US" sz="1200" b="1" dirty="0" smtClean="0">
                <a:latin typeface="HelloHappy" panose="02000603000000000000" pitchFamily="2" charset="0"/>
                <a:ea typeface="HelloHappy" panose="02000603000000000000" pitchFamily="2" charset="0"/>
              </a:rPr>
              <a:t>this notebook stays with students</a:t>
            </a:r>
            <a:r>
              <a:rPr lang="en-US" sz="1200" dirty="0" smtClean="0">
                <a:latin typeface="HelloHappy" panose="02000603000000000000" pitchFamily="2" charset="0"/>
                <a:ea typeface="HelloHappy" panose="02000603000000000000" pitchFamily="2" charset="0"/>
              </a:rPr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200" dirty="0" smtClean="0">
                <a:latin typeface="HelloHappy" panose="02000603000000000000" pitchFamily="2" charset="0"/>
                <a:ea typeface="HelloHappy" panose="02000603000000000000" pitchFamily="2" charset="0"/>
              </a:rPr>
              <a:t>Textbooks- </a:t>
            </a:r>
            <a:r>
              <a:rPr lang="en-US" sz="1200" b="1" dirty="0" smtClean="0">
                <a:latin typeface="HelloHappy" panose="02000603000000000000" pitchFamily="2" charset="0"/>
                <a:ea typeface="HelloHappy" panose="02000603000000000000" pitchFamily="2" charset="0"/>
              </a:rPr>
              <a:t>this stays with students</a:t>
            </a:r>
            <a:endParaRPr lang="en-US" sz="1200" b="1" dirty="0" smtClean="0">
              <a:latin typeface="HelloHappy" panose="02000603000000000000" pitchFamily="2" charset="0"/>
              <a:ea typeface="HelloHappy" panose="02000603000000000000" pitchFamily="2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200" dirty="0" smtClean="0">
                <a:latin typeface="HelloHappy" panose="02000603000000000000" pitchFamily="2" charset="0"/>
                <a:ea typeface="HelloHappy" panose="02000603000000000000" pitchFamily="2" charset="0"/>
              </a:rPr>
              <a:t>Check the whiteboard outside my for needed supplies </a:t>
            </a:r>
            <a:r>
              <a:rPr lang="en-US" sz="1200" u="sng" dirty="0" smtClean="0">
                <a:latin typeface="HelloHappy" panose="02000603000000000000" pitchFamily="2" charset="0"/>
                <a:ea typeface="HelloHappy" panose="02000603000000000000" pitchFamily="2" charset="0"/>
              </a:rPr>
              <a:t>daily</a:t>
            </a:r>
            <a:r>
              <a:rPr lang="en-US" sz="1200" dirty="0" smtClean="0">
                <a:latin typeface="HelloHappy" panose="02000603000000000000" pitchFamily="2" charset="0"/>
                <a:ea typeface="HelloHappy" panose="02000603000000000000" pitchFamily="2" charset="0"/>
              </a:rPr>
              <a:t> and be SURE you have what is needed for class. </a:t>
            </a:r>
            <a:endParaRPr lang="en-US" sz="1200" dirty="0">
              <a:latin typeface="HelloHappy" panose="02000603000000000000" pitchFamily="2" charset="0"/>
              <a:ea typeface="HelloHappy" panose="02000603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66800" y="3155152"/>
            <a:ext cx="1208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HelloPalazzo" panose="02000603000000000000" pitchFamily="2" charset="0"/>
                <a:ea typeface="HelloPalazzo" panose="02000603000000000000" pitchFamily="2" charset="0"/>
              </a:rPr>
              <a:t>Grades:</a:t>
            </a:r>
            <a:endParaRPr lang="en-US" sz="1400" b="1" u="sng" dirty="0">
              <a:latin typeface="HelloPalazzo" panose="02000603000000000000" pitchFamily="2" charset="0"/>
              <a:ea typeface="HelloPalazzo" panose="02000603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6788" y="3481801"/>
            <a:ext cx="1588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loPalazzo" panose="02000603000000000000" pitchFamily="2" charset="0"/>
                <a:ea typeface="HelloPalazzo" panose="02000603000000000000" pitchFamily="2" charset="0"/>
              </a:rPr>
              <a:t>80</a:t>
            </a:r>
            <a:r>
              <a:rPr lang="en-US" sz="1200" dirty="0" smtClean="0">
                <a:latin typeface="HelloPalazzo" panose="02000603000000000000" pitchFamily="2" charset="0"/>
                <a:ea typeface="HelloPalazzo" panose="02000603000000000000" pitchFamily="2" charset="0"/>
              </a:rPr>
              <a:t>%- </a:t>
            </a:r>
            <a:r>
              <a:rPr lang="en-US" sz="1200" dirty="0">
                <a:latin typeface="HelloPalazzo" panose="02000603000000000000" pitchFamily="2" charset="0"/>
                <a:ea typeface="HelloPalazzo" panose="02000603000000000000" pitchFamily="2" charset="0"/>
              </a:rPr>
              <a:t>Summative </a:t>
            </a:r>
            <a:r>
              <a:rPr lang="en-US" sz="1200" dirty="0" smtClean="0">
                <a:latin typeface="HelloPalazzo" panose="02000603000000000000" pitchFamily="2" charset="0"/>
                <a:ea typeface="HelloPalazzo" panose="02000603000000000000" pitchFamily="2" charset="0"/>
              </a:rPr>
              <a:t>(tests</a:t>
            </a:r>
            <a:r>
              <a:rPr lang="en-US" sz="1200" dirty="0">
                <a:latin typeface="HelloPalazzo" panose="02000603000000000000" pitchFamily="2" charset="0"/>
                <a:ea typeface="HelloPalazzo" panose="02000603000000000000" pitchFamily="2" charset="0"/>
              </a:rPr>
              <a:t>, projects, labs</a:t>
            </a:r>
            <a:r>
              <a:rPr lang="en-US" sz="1200" dirty="0" smtClean="0">
                <a:latin typeface="HelloPalazzo" panose="02000603000000000000" pitchFamily="2" charset="0"/>
                <a:ea typeface="HelloPalazzo" panose="02000603000000000000" pitchFamily="2" charset="0"/>
              </a:rPr>
              <a:t>)</a:t>
            </a:r>
            <a:endParaRPr lang="en-US" sz="1200" dirty="0" smtClean="0">
              <a:latin typeface="HelloPalazzo" panose="02000603000000000000" pitchFamily="2" charset="0"/>
              <a:ea typeface="HelloPalazzo" panose="02000603000000000000" pitchFamily="2" charset="0"/>
            </a:endParaRPr>
          </a:p>
          <a:p>
            <a:r>
              <a:rPr lang="en-US" sz="1200" dirty="0" smtClean="0">
                <a:latin typeface="HelloPalazzo" panose="02000603000000000000" pitchFamily="2" charset="0"/>
                <a:ea typeface="HelloPalazzo" panose="02000603000000000000" pitchFamily="2" charset="0"/>
              </a:rPr>
              <a:t>15</a:t>
            </a:r>
            <a:r>
              <a:rPr lang="en-US" sz="1200" dirty="0" smtClean="0">
                <a:latin typeface="HelloPalazzo" panose="02000603000000000000" pitchFamily="2" charset="0"/>
                <a:ea typeface="HelloPalazzo" panose="02000603000000000000" pitchFamily="2" charset="0"/>
              </a:rPr>
              <a:t>% Formative (some labs, classwork, quizzes)</a:t>
            </a:r>
            <a:endParaRPr lang="en-US" sz="1200" dirty="0" smtClean="0">
              <a:latin typeface="HelloPalazzo" panose="02000603000000000000" pitchFamily="2" charset="0"/>
              <a:ea typeface="HelloPalazzo" panose="02000603000000000000" pitchFamily="2" charset="0"/>
            </a:endParaRPr>
          </a:p>
          <a:p>
            <a:r>
              <a:rPr lang="en-US" sz="1200" dirty="0" smtClean="0">
                <a:latin typeface="HelloPalazzo" panose="02000603000000000000" pitchFamily="2" charset="0"/>
                <a:ea typeface="HelloPalazzo" panose="02000603000000000000" pitchFamily="2" charset="0"/>
              </a:rPr>
              <a:t>5% </a:t>
            </a:r>
            <a:r>
              <a:rPr lang="en-US" sz="1200" dirty="0" smtClean="0">
                <a:latin typeface="HelloPalazzo" panose="02000603000000000000" pitchFamily="2" charset="0"/>
                <a:ea typeface="HelloPalazzo" panose="02000603000000000000" pitchFamily="2" charset="0"/>
              </a:rPr>
              <a:t>QPA</a:t>
            </a:r>
            <a:endParaRPr lang="en-US" sz="1200" dirty="0">
              <a:latin typeface="HelloPalazzo" panose="02000603000000000000" pitchFamily="2" charset="0"/>
              <a:ea typeface="HelloPalazzo" panose="02000603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7444" y="5539168"/>
            <a:ext cx="73283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loTracerSolid" panose="02000603000000000000" pitchFamily="2" charset="0"/>
                <a:ea typeface="HelloTracerSolid" panose="02000603000000000000" pitchFamily="2" charset="0"/>
              </a:rPr>
              <a:t>This year we will cover everything from the layers of the Earth to the different planets in our solar system. A tentative calendar is updated on my website weekly. Please check Parent/Student Portal weekly as well to keep up with your grades in </a:t>
            </a:r>
            <a:r>
              <a:rPr lang="en-US" sz="1200" b="1" u="sng" dirty="0" smtClean="0">
                <a:latin typeface="HelloTracerSolid" panose="02000603000000000000" pitchFamily="2" charset="0"/>
                <a:ea typeface="HelloTracerSolid" panose="02000603000000000000" pitchFamily="2" charset="0"/>
              </a:rPr>
              <a:t>all</a:t>
            </a:r>
            <a:r>
              <a:rPr lang="en-US" sz="1200" dirty="0" smtClean="0">
                <a:latin typeface="HelloTracerSolid" panose="02000603000000000000" pitchFamily="2" charset="0"/>
                <a:ea typeface="HelloTracerSolid" panose="02000603000000000000" pitchFamily="2" charset="0"/>
              </a:rPr>
              <a:t> classes. Sign up for my Remind and be sure I have an updated email from you by filling out the online form you can find at this link: </a:t>
            </a:r>
            <a:r>
              <a:rPr lang="en-US" sz="1400" u="sng" dirty="0">
                <a:hlinkClick r:id="rId11"/>
              </a:rPr>
              <a:t>https://goo.gl/65ZwuD</a:t>
            </a:r>
            <a:endParaRPr lang="en-US" sz="1050" dirty="0" smtClean="0"/>
          </a:p>
          <a:p>
            <a:r>
              <a:rPr lang="en-US" sz="1400" dirty="0" smtClean="0">
                <a:latin typeface="HelloTracerSolid" panose="02000603000000000000" pitchFamily="2" charset="0"/>
                <a:ea typeface="HelloTracerSolid" panose="02000603000000000000" pitchFamily="2" charset="0"/>
              </a:rPr>
              <a:t>**Teacher </a:t>
            </a:r>
            <a:r>
              <a:rPr lang="en-US" sz="1400" dirty="0">
                <a:latin typeface="HelloTracerSolid" panose="02000603000000000000" pitchFamily="2" charset="0"/>
                <a:ea typeface="HelloTracerSolid" panose="02000603000000000000" pitchFamily="2" charset="0"/>
              </a:rPr>
              <a:t>website: </a:t>
            </a:r>
            <a:r>
              <a:rPr lang="en-US" sz="1400" dirty="0">
                <a:hlinkClick r:id="rId12"/>
              </a:rPr>
              <a:t>http://gaughanscience.weebly.com</a:t>
            </a:r>
            <a:r>
              <a:rPr lang="en-US" sz="1400" dirty="0" smtClean="0">
                <a:hlinkClick r:id="rId12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41625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og: Katalina Blue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DBCA6"/>
      </a:accent1>
      <a:accent2>
        <a:srgbClr val="A6CE39"/>
      </a:accent2>
      <a:accent3>
        <a:srgbClr val="1B2757"/>
      </a:accent3>
      <a:accent4>
        <a:srgbClr val="1B2757"/>
      </a:accent4>
      <a:accent5>
        <a:srgbClr val="0FA9CD"/>
      </a:accent5>
      <a:accent6>
        <a:srgbClr val="A6CE3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264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Arial</vt:lpstr>
      <vt:lpstr>Calibri</vt:lpstr>
      <vt:lpstr>Courier New</vt:lpstr>
      <vt:lpstr>HelloAntsClose</vt:lpstr>
      <vt:lpstr>HelloArchitect</vt:lpstr>
      <vt:lpstr>HelloBirdie</vt:lpstr>
      <vt:lpstr>HelloHappy</vt:lpstr>
      <vt:lpstr>HelloHelicopter</vt:lpstr>
      <vt:lpstr>HelloKayMaySquisht</vt:lpstr>
      <vt:lpstr>HelloNorthwestye</vt:lpstr>
      <vt:lpstr>HelloPalazzo</vt:lpstr>
      <vt:lpstr>HelloSydney</vt:lpstr>
      <vt:lpstr>HelloTracerSolid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Miller</dc:creator>
  <cp:lastModifiedBy>Gaughan, Bridget</cp:lastModifiedBy>
  <cp:revision>32</cp:revision>
  <cp:lastPrinted>2017-08-02T18:14:18Z</cp:lastPrinted>
  <dcterms:created xsi:type="dcterms:W3CDTF">2015-07-06T20:04:40Z</dcterms:created>
  <dcterms:modified xsi:type="dcterms:W3CDTF">2017-08-02T18:28:46Z</dcterms:modified>
</cp:coreProperties>
</file>